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04" r:id="rId8"/>
    <p:sldId id="305" r:id="rId9"/>
    <p:sldId id="298" r:id="rId10"/>
    <p:sldId id="313" r:id="rId11"/>
    <p:sldId id="309" r:id="rId12"/>
    <p:sldId id="310" r:id="rId13"/>
    <p:sldId id="311" r:id="rId14"/>
    <p:sldId id="307" r:id="rId15"/>
    <p:sldId id="312" r:id="rId16"/>
    <p:sldId id="281" r:id="rId17"/>
    <p:sldId id="286" r:id="rId18"/>
    <p:sldId id="306" r:id="rId19"/>
    <p:sldId id="273" r:id="rId20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84725" autoAdjust="0"/>
  </p:normalViewPr>
  <p:slideViewPr>
    <p:cSldViewPr snapToGrid="0" snapToObjects="1">
      <p:cViewPr varScale="1">
        <p:scale>
          <a:sx n="74" d="100"/>
          <a:sy n="74" d="100"/>
        </p:scale>
        <p:origin x="966" y="6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1A9B78C9-C02F-4EAC-962C-64BE2D0AC54D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401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CE57C4E2-32A3-4C1E-999F-62AC7B48B589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7935A57A-D9BA-4E81-AA93-82AB62F9596B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6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3A362A-4445-4E7E-AE99-48DE16F4C14B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94090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90CC2EB-A1B3-4DB5-B2DD-A143E7E709B6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54854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4C0388B-B3B3-4D3E-804E-CE89D38AFF37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61133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6FAAF27-BAEA-49C7-B3EC-2EE84E9135CC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5173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FE11272-B3F2-4B34-B9E7-D68B9848BD49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902791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57CB680-D723-41B9-946E-B3B185851BDB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95138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DC27D20-6D41-43CB-80A7-FFDC559EABCD}" type="slidenum">
              <a:rPr lang="en-GB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9654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A992169-CC21-419D-9F5C-33E904814223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48392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36FEFDC-DD78-4C35-AA93-032021643E15}" type="slidenum">
              <a:rPr lang="en-US" smtClean="0">
                <a:solidFill>
                  <a:srgbClr val="000000"/>
                </a:solidFill>
              </a:rPr>
              <a:pPr eaLnBrk="1" hangingPunct="1"/>
              <a:t>3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133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D799A-5ABC-4D79-AF73-DCC486EF3FE3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1074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150486-D132-4E62-895E-98B65535AF10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42240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6DD7A97-F382-4049-B1E8-734B8CAC9FDA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38187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560D5D-A2D3-425C-92E3-7587382BCD40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11366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D8A3D8-C035-4A7C-AB08-2DDE11A105F0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83025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CB8CC3-D7C9-4205-9DC0-A787587FF6B2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39012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58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CD2-3015-4B93-A4F5-2CF9BFFA136C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45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D703A-0B45-41CB-B987-96A98F2FFA59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3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1D94-047A-49EE-828C-CD5326D1DC9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79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8A2FE-A5B8-4624-B5CD-2CB977A5C15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45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352D-E2AD-451C-88AC-8FD346091719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21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5128-3D3C-494C-A1B5-BC66213309D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008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7D92-373D-45AB-A48B-8E7123E3216D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57AF06EB-7CB0-4BF6-B02A-64E535A2C42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rpd@ohchr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mi.e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hchr.org/EN/HRBodies/CRPD/Pages/Session6.asp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7.2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ru-RU" sz="3400" dirty="0" smtClean="0">
                <a:latin typeface="Arial" charset="0"/>
              </a:rPr>
              <a:t>Представление альтернативных докладов</a:t>
            </a:r>
            <a:r>
              <a:rPr lang="ru-RU" dirty="0" smtClean="0"/>
              <a:t> </a:t>
            </a:r>
            <a:r>
              <a:rPr lang="ru-RU" sz="3400" dirty="0" smtClean="0">
                <a:latin typeface="Arial" charset="0"/>
              </a:rPr>
              <a:t>Комитету по правам инвалидов </a:t>
            </a:r>
            <a:endParaRPr lang="ru-RU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Советы по подготовке рекомендаций</a:t>
            </a:r>
            <a:r>
              <a:t/>
            </a:r>
            <a:br/>
            <a:endParaRPr lang="ru-RU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746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ru-RU" sz="2000" dirty="0" smtClean="0"/>
              <a:t>Формулировать ясно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В каждой рекомендации должно быть только одно действие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Указывать ответственных исполнителей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По возможности рекомендации должны быть поддающимися измерению/оценке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Предлагать сроки выполнения, если это возможно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Увязывать рекомендации с конкретными проблемами, касающимися осуществления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Избегать расплывчатых или обобщенных рекомендаций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Пример: Рекомендации по недискриминации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>
              <a:buFont typeface="Wingdings" pitchFamily="2" charset="2"/>
              <a:buChar char="ü"/>
              <a:defRPr/>
            </a:pPr>
            <a:endParaRPr lang="en-GB" sz="24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016000" y="1839434"/>
            <a:ext cx="7056438" cy="4104166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i="1" dirty="0" smtClean="0"/>
              <a:t>Комитет рекомендует государству-участнику систематизировать сбор, анализ и распространение данных в разбивке по полу, возрасту и инвалидности; активизировать наращивание потенциала в этой области; разработать показатели с учетом гендерного фактора в рамках работы над  законодательством, стратегиями и по укреплению институтов мониторинга и представления докладов о прогрессе, достигнутом в деле осуществления различных положений Конвенции. </a:t>
            </a:r>
            <a:endParaRPr lang="ru-RU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Структура доклада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112838"/>
            <a:ext cx="70564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ru-RU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Аналитический обзор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Содержание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Описание методологии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Исходные данные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Ключевые проблемы: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000" dirty="0" smtClean="0"/>
              <a:t>Определения, общие принципы и обязательства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000" dirty="0" smtClean="0"/>
              <a:t>Материальные права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000" dirty="0" smtClean="0"/>
              <a:t>Права женщин, девочек и мальчиков</a:t>
            </a:r>
          </a:p>
          <a:p>
            <a:pPr marL="800100" lvl="1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000" dirty="0" smtClean="0"/>
              <a:t>Конкретные обязательства</a:t>
            </a:r>
          </a:p>
          <a:p>
            <a:pPr marL="51435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Рекомендации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500" dirty="0" smtClean="0">
                <a:latin typeface="Arial" charset="0"/>
              </a:rPr>
              <a:t>Направление доклада Комитету</a:t>
            </a:r>
            <a:endParaRPr lang="ru-RU" sz="35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400" i="1" dirty="0" smtClean="0"/>
              <a:t>Когда?</a:t>
            </a:r>
            <a:endParaRPr lang="ru-RU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/>
              <a:t>В</a:t>
            </a:r>
            <a:r>
              <a:rPr lang="ru-RU" sz="2400" dirty="0" smtClean="0"/>
              <a:t>месте с  докладом государства.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/>
              <a:t>Д</a:t>
            </a:r>
            <a:r>
              <a:rPr lang="ru-RU" sz="2400" dirty="0" smtClean="0"/>
              <a:t>о перечня вопросов.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/>
              <a:t>Д</a:t>
            </a:r>
            <a:r>
              <a:rPr lang="ru-RU" sz="2400" dirty="0" smtClean="0"/>
              <a:t>о конструктивного диалога.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400" i="1" dirty="0" smtClean="0"/>
              <a:t>В ходе встречи с Комитетом?</a:t>
            </a:r>
            <a:endParaRPr lang="ru-RU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 smtClean="0"/>
              <a:t>На совещании до конструктивного диалога.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400" dirty="0"/>
              <a:t>Н</a:t>
            </a:r>
            <a:r>
              <a:rPr lang="ru-RU" sz="2400" dirty="0" smtClean="0"/>
              <a:t>а сессии Комитета.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400" i="1" dirty="0" smtClean="0"/>
              <a:t>Как?</a:t>
            </a:r>
            <a:endParaRPr lang="ru-RU" sz="24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400" dirty="0" smtClean="0">
                <a:hlinkClick r:id="rId3"/>
              </a:rPr>
              <a:t>crpd@ohchr.org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ru-RU" sz="3500" dirty="0" smtClean="0">
                <a:latin typeface="Arial" charset="0"/>
              </a:rPr>
              <a:t>Последующая деятельность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Выпуск пресс-релиза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Пресс-конференция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Продолжение деятельности рабочей группы по альтернативному докладу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Встреча с сотрудниками министерств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Встреча с парламентариями</a:t>
            </a:r>
            <a:endParaRPr lang="ru-RU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Встреча с персоналом страновых групп Организации Объединенных Наций</a:t>
            </a:r>
            <a:endParaRPr lang="ru-RU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Проведение общенациональной конференции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Организация практических семинаров по конкретным вопросам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Содействие в осуществлении Конвенции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/>
              <a:t>Мониторинг и доклады о ходе осуществления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Arial" charset="0"/>
              </a:rPr>
              <a:t>Источники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8102600" cy="31115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Руководящие принципы представления докладов Комитету (CRDP/</a:t>
            </a:r>
            <a:r>
              <a:rPr lang="ru-RU" sz="2400" dirty="0" err="1" smtClean="0">
                <a:latin typeface="Arial" charset="0"/>
              </a:rPr>
              <a:t>C</a:t>
            </a:r>
            <a:r>
              <a:rPr lang="ru-RU" sz="2400" dirty="0" smtClean="0">
                <a:latin typeface="Arial" charset="0"/>
              </a:rPr>
              <a:t>/2/3)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"Права человека и инвалидность: альтернативный доклад Испании 2010 год». Адрес: </a:t>
            </a:r>
            <a:r>
              <a:rPr lang="ru-RU" sz="2400" dirty="0" smtClean="0">
                <a:latin typeface="Arial" charset="0"/>
                <a:hlinkClick r:id="rId3"/>
              </a:rPr>
              <a:t>www.cermi.es</a:t>
            </a:r>
            <a:r>
              <a:rPr lang="ru-RU" sz="2400" dirty="0" smtClean="0"/>
              <a:t> </a:t>
            </a:r>
          </a:p>
          <a:p>
            <a:pPr eaLnBrk="1" hangingPunct="1"/>
            <a:r>
              <a:rPr lang="ru-RU" sz="2400" dirty="0" smtClean="0">
                <a:latin typeface="Arial" charset="0"/>
              </a:rPr>
              <a:t>Первоначальный доклад Испании </a:t>
            </a:r>
            <a:r>
              <a:rPr lang="ru-RU" sz="2400" i="1" dirty="0" smtClean="0">
                <a:latin typeface="Arial" charset="0"/>
              </a:rPr>
              <a:t> </a:t>
            </a:r>
            <a:r>
              <a:rPr lang="ru-RU" sz="2400" i="0" dirty="0" smtClean="0">
                <a:latin typeface="Arial" charset="0"/>
              </a:rPr>
              <a:t>(</a:t>
            </a:r>
            <a:r>
              <a:rPr lang="ru-RU" sz="2400" dirty="0" smtClean="0">
                <a:latin typeface="Arial" charset="0"/>
              </a:rPr>
              <a:t>CRPD/</a:t>
            </a:r>
            <a:r>
              <a:rPr lang="ru-RU" sz="2400" dirty="0" err="1" smtClean="0">
                <a:latin typeface="Arial" charset="0"/>
              </a:rPr>
              <a:t>C</a:t>
            </a:r>
            <a:r>
              <a:rPr lang="ru-RU" sz="2400" dirty="0" smtClean="0">
                <a:latin typeface="Arial" charset="0"/>
              </a:rPr>
              <a:t>/ESP/1), </a:t>
            </a:r>
            <a:r>
              <a:rPr lang="ru-RU" sz="2400" dirty="0" smtClean="0">
                <a:latin typeface="Arial" charset="0"/>
                <a:hlinkClick r:id="rId4"/>
              </a:rPr>
              <a:t>www.ohchr.org/EN/HRBodies/CRPD/Pages/Session6.aspx</a:t>
            </a:r>
            <a:r>
              <a:rPr lang="ru-RU" sz="2400" dirty="0" smtClean="0">
                <a:latin typeface="Arial" charset="0"/>
              </a:rPr>
              <a:t>  </a:t>
            </a:r>
            <a:endParaRPr lang="ru-RU" sz="2400" i="1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Изучить цель и содержание альтернативных докладов Комитету</a:t>
            </a:r>
            <a:endParaRPr lang="ru-RU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000" dirty="0" smtClean="0"/>
              <a:t>Изучить процесс подготовки и представления альтернативных докладов</a:t>
            </a:r>
            <a:endParaRPr lang="ru-RU" sz="2000" dirty="0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Гражданское общество/НПЗУ и Комитет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Что такое альтернативный доклад?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Структура доклада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Методология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Сбор данных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Содержание доклада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Советы по подготовке рекомендаций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Направление доклада Комитету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/>
              <a:t>Последующая деятельность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ru-RU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4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</a:rPr>
              <a:t>Цели</a:t>
            </a:r>
            <a:endParaRPr lang="ru-RU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66750"/>
          </a:xfrm>
        </p:spPr>
        <p:txBody>
          <a:bodyPr/>
          <a:lstStyle/>
          <a:p>
            <a:pPr algn="ctr"/>
            <a:r>
              <a:rPr lang="en-US" sz="3200" smtClean="0">
                <a:latin typeface="Arial" charset="0"/>
              </a:rPr>
              <a:t>Цикл представления докладов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733800" y="1295399"/>
            <a:ext cx="1600200" cy="676275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представляет доклад</a:t>
            </a:r>
          </a:p>
        </p:txBody>
      </p:sp>
      <p:sp>
        <p:nvSpPr>
          <p:cNvPr id="5" name="Oval 4"/>
          <p:cNvSpPr/>
          <p:nvPr/>
        </p:nvSpPr>
        <p:spPr>
          <a:xfrm>
            <a:off x="1333500" y="2441575"/>
            <a:ext cx="1981200" cy="8382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400" dirty="0" smtClean="0">
                <a:solidFill>
                  <a:prstClr val="white"/>
                </a:solidFill>
              </a:rPr>
              <a:t>:</a:t>
            </a:r>
            <a:endParaRPr lang="en-US" sz="1400" dirty="0">
              <a:solidFill>
                <a:prstClr val="white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white"/>
                </a:solidFill>
              </a:rPr>
              <a:t>перечень вопросов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47800" y="3810000"/>
            <a:ext cx="1752600" cy="6858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</a:rPr>
              <a:t>представляет ответы</a:t>
            </a:r>
          </a:p>
        </p:txBody>
      </p:sp>
      <p:sp>
        <p:nvSpPr>
          <p:cNvPr id="9" name="Oval 8"/>
          <p:cNvSpPr/>
          <p:nvPr/>
        </p:nvSpPr>
        <p:spPr>
          <a:xfrm>
            <a:off x="5867400" y="4495800"/>
            <a:ext cx="2331156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400" dirty="0" smtClean="0">
                <a:solidFill>
                  <a:prstClr val="white"/>
                </a:solidFill>
              </a:rPr>
              <a:t>:</a:t>
            </a:r>
            <a:endParaRPr lang="en-US" sz="1400" dirty="0">
              <a:solidFill>
                <a:prstClr val="white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white"/>
                </a:solidFill>
              </a:rPr>
              <a:t>заключительные замечания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71600" y="5181600"/>
            <a:ext cx="1638300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Гражданское общество</a:t>
            </a:r>
            <a:endParaRPr lang="ru-RU" sz="160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НПЗУ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33800" y="4876800"/>
            <a:ext cx="1752600" cy="16002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</a:rPr>
              <a:t>СЕССИЯ КОМИТЕТА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477000" y="3276600"/>
            <a:ext cx="2057400" cy="762000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</a:rPr>
              <a:t>ГОСУДАРСТВО</a:t>
            </a:r>
            <a:r>
              <a:rPr lang="ru-RU" sz="1400" dirty="0" smtClean="0">
                <a:solidFill>
                  <a:prstClr val="black"/>
                </a:solidFill>
              </a:rPr>
              <a:t>:</a:t>
            </a:r>
            <a:endParaRPr lang="en-US" sz="1400" dirty="0">
              <a:solidFill>
                <a:prstClr val="black"/>
              </a:solidFill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</a:rPr>
              <a:t>выполняет рекомендации</a:t>
            </a:r>
          </a:p>
        </p:txBody>
      </p:sp>
      <p:sp>
        <p:nvSpPr>
          <p:cNvPr id="16" name="Oval 15"/>
          <p:cNvSpPr/>
          <p:nvPr/>
        </p:nvSpPr>
        <p:spPr>
          <a:xfrm>
            <a:off x="5562600" y="1984375"/>
            <a:ext cx="2209800" cy="914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white"/>
                </a:solidFill>
              </a:rPr>
              <a:t>КОМИТЕТ</a:t>
            </a:r>
            <a:r>
              <a:rPr lang="ru-RU" sz="1200" dirty="0" smtClean="0">
                <a:solidFill>
                  <a:prstClr val="white"/>
                </a:solidFill>
              </a:rPr>
              <a:t>: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prstClr val="white"/>
                </a:solidFill>
              </a:rPr>
              <a:t>последующая деятельность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48" name="Circular Arrow 47"/>
          <p:cNvSpPr/>
          <p:nvPr/>
        </p:nvSpPr>
        <p:spPr>
          <a:xfrm rot="8302863" flipH="1">
            <a:off x="3468688" y="2301875"/>
            <a:ext cx="2281237" cy="2341563"/>
          </a:xfrm>
          <a:prstGeom prst="circularArrow">
            <a:avLst>
              <a:gd name="adj1" fmla="val 12500"/>
              <a:gd name="adj2" fmla="val 1059381"/>
              <a:gd name="adj3" fmla="val 20457681"/>
              <a:gd name="adj4" fmla="val 1927376"/>
              <a:gd name="adj5" fmla="val 12500"/>
            </a:avLst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108325" y="55626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254875" y="1036638"/>
            <a:ext cx="1592263" cy="7921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Гражданское общество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НПЗУ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08925" y="1971675"/>
            <a:ext cx="469900" cy="396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1600" y="1050925"/>
            <a:ext cx="1608138" cy="80168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Гражданское общество</a:t>
            </a:r>
            <a:endParaRPr lang="ru-RU" sz="160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НПЗУ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121025" y="1562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92363" y="1971675"/>
            <a:ext cx="0" cy="317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Что такое альтернативный доклад?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5700" y="1181100"/>
            <a:ext cx="7056438" cy="454342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i="1" dirty="0" smtClean="0"/>
              <a:t>Основная цель такого доклада заключается в направлении дополнительной информации, помимо представленной правительством, [Комитету по правам инвалидов] для того, чтобы предъявить некоторые заключительные замечания в целях содействия более эффективному осуществлению Конвенции.</a:t>
            </a:r>
          </a:p>
          <a:p>
            <a:pPr>
              <a:defRPr/>
            </a:pPr>
            <a:endParaRPr lang="ru-RU" sz="2400" i="1" dirty="0" smtClean="0"/>
          </a:p>
          <a:p>
            <a:pPr algn="r">
              <a:defRPr/>
            </a:pPr>
            <a:r>
              <a:rPr lang="ru-RU" sz="2400" dirty="0" smtClean="0"/>
              <a:t>Альтернативный доклад Испании 2010 год - НФОИ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17550" y="274638"/>
            <a:ext cx="80152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Методология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255713"/>
            <a:ext cx="7056438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7725" y="1936750"/>
            <a:ext cx="7620000" cy="449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ПЕРВОНАЧАЛЬНЫЙ ОБЗОР КЛЮЧЕВЫХ ВОПРОСОВ</a:t>
            </a:r>
          </a:p>
        </p:txBody>
      </p:sp>
      <p:sp>
        <p:nvSpPr>
          <p:cNvPr id="5" name="Rectangle 4"/>
          <p:cNvSpPr/>
          <p:nvPr/>
        </p:nvSpPr>
        <p:spPr>
          <a:xfrm>
            <a:off x="847725" y="965200"/>
            <a:ext cx="7666038" cy="4000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СОЗДАНИЕ РАБОЧЕЙ ГРУППЫ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3688" y="2759075"/>
            <a:ext cx="2544762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АНАЛИЗ ЗАКОНОДАТЕЛЬСТВА</a:t>
            </a:r>
          </a:p>
        </p:txBody>
      </p:sp>
      <p:sp>
        <p:nvSpPr>
          <p:cNvPr id="6" name="Down Arrow 5"/>
          <p:cNvSpPr/>
          <p:nvPr/>
        </p:nvSpPr>
        <p:spPr>
          <a:xfrm>
            <a:off x="4241800" y="1365250"/>
            <a:ext cx="879475" cy="393700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4294188" y="2386013"/>
            <a:ext cx="849312" cy="325437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321300" y="2779713"/>
            <a:ext cx="2590800" cy="107315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СБОР ДАННЫХ</a:t>
            </a:r>
          </a:p>
        </p:txBody>
      </p:sp>
      <p:sp>
        <p:nvSpPr>
          <p:cNvPr id="8" name="Down Arrow 7"/>
          <p:cNvSpPr/>
          <p:nvPr/>
        </p:nvSpPr>
        <p:spPr>
          <a:xfrm>
            <a:off x="2365375" y="3854450"/>
            <a:ext cx="941388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6145213" y="3867150"/>
            <a:ext cx="941387" cy="500063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08050" y="4559300"/>
            <a:ext cx="7621588" cy="4476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ОБОБЩЕНИЕ ИНФОРМАЦИИ И ВЫРАБОТКА РЕКОМЕНДАЦИЙ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847725" y="5465762"/>
            <a:ext cx="7666038" cy="54133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ОЦЕНКА ДРУГИМИ </a:t>
            </a:r>
            <a:r>
              <a:rPr lang="ru-RU" dirty="0" smtClean="0"/>
              <a:t>СУБЪЕКТАМИ</a:t>
            </a:r>
            <a:r>
              <a:rPr dirty="0" smtClean="0"/>
              <a:t> И ДОРАБОТКА</a:t>
            </a:r>
            <a:r>
              <a:rPr lang="ru-RU" dirty="0" smtClean="0"/>
              <a:t> ДОКЛАДА</a:t>
            </a:r>
            <a:endParaRPr dirty="0" smtClean="0"/>
          </a:p>
        </p:txBody>
      </p:sp>
      <p:sp>
        <p:nvSpPr>
          <p:cNvPr id="15" name="Down Arrow 14"/>
          <p:cNvSpPr/>
          <p:nvPr/>
        </p:nvSpPr>
        <p:spPr>
          <a:xfrm>
            <a:off x="4279900" y="5048250"/>
            <a:ext cx="849313" cy="363538"/>
          </a:xfrm>
          <a:prstGeom prst="downArrow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Сбор данных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417513" y="1192213"/>
            <a:ext cx="833913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000" dirty="0"/>
              <a:t>Законы и политика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000" dirty="0"/>
              <a:t>Дополнительные источники: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Статистическая служба</a:t>
            </a:r>
            <a:endParaRPr lang="ru-RU" sz="20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Министерства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 smtClean="0"/>
              <a:t>Организация Объединенных Наций и Всемирный банк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Национальные правозащитные учреждения</a:t>
            </a:r>
            <a:endParaRPr lang="ru-RU" sz="2000" dirty="0">
              <a:cs typeface="Arial" charset="0"/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Академические учреждения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000" dirty="0"/>
              <a:t>Жалобы (судебные дела, жалобы уполномоченному по правам человека)</a:t>
            </a:r>
            <a:endParaRPr lang="ru-RU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en-US" sz="2000" dirty="0"/>
              <a:t>Первичные исследования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Количественные показатели - обследования домашних хозяйств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2000" dirty="0"/>
              <a:t>Качественные показатели - беседы с правообладателями, консультации экспертов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Пример: Недискриминация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5950" y="1649413"/>
            <a:ext cx="8140700" cy="4281487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200" dirty="0" smtClean="0"/>
              <a:t>Согласно </a:t>
            </a:r>
            <a:r>
              <a:rPr lang="ru-RU" sz="2200" b="1" dirty="0" smtClean="0"/>
              <a:t>руководящим принципам представления докладов </a:t>
            </a:r>
            <a:r>
              <a:rPr lang="ru-RU" sz="2200" dirty="0" smtClean="0"/>
              <a:t>направлен следующий запрос о предоставлении следующей информации:</a:t>
            </a:r>
          </a:p>
          <a:p>
            <a:pPr>
              <a:defRPr/>
            </a:pPr>
            <a:endParaRPr lang="ru-RU" sz="22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/>
              <a:t>В</a:t>
            </a:r>
            <a:r>
              <a:rPr lang="ru-RU" sz="2200" i="1" dirty="0" smtClean="0"/>
              <a:t>озможности применения законодательства гражданами для защиты от дискриминации;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Эффективные меры по обеспечению гарантий правовой защиты;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200" i="1" dirty="0" smtClean="0"/>
              <a:t>Стратегии и программы для достижения фактического равенства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Пример: Недискриминация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57213" y="1365250"/>
            <a:ext cx="8199437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7213" y="1365250"/>
            <a:ext cx="8199437" cy="469741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dirty="0" smtClean="0"/>
              <a:t>Ответ</a:t>
            </a:r>
            <a:r>
              <a:rPr lang="ru-RU" sz="2400" b="1" dirty="0" smtClean="0"/>
              <a:t> Правительства </a:t>
            </a:r>
            <a:r>
              <a:rPr lang="ru-RU" sz="2400" dirty="0" smtClean="0"/>
              <a:t>Испании:</a:t>
            </a:r>
          </a:p>
          <a:p>
            <a:pPr>
              <a:defRPr/>
            </a:pPr>
            <a:endParaRPr lang="ru-RU" sz="2400" dirty="0" smtClean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i="1" dirty="0" smtClean="0"/>
              <a:t>Законодательство гарантирует полное соответствие положениям статьи 5.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i="1" dirty="0" smtClean="0"/>
              <a:t>Однако некоторые законы, возможно, потребуется пересмотреть в свете положений Конвенции.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i="1" dirty="0" smtClean="0"/>
              <a:t>Эффективные механизмы надзора и санкций предусмотрены.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endParaRPr lang="ru-RU" sz="2800" i="1" dirty="0"/>
          </a:p>
          <a:p>
            <a:pPr algn="ctr"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Пример: Недискриминация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6900" y="952500"/>
            <a:ext cx="8159750" cy="51101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200" dirty="0" smtClean="0"/>
              <a:t>В </a:t>
            </a:r>
            <a:r>
              <a:rPr lang="ru-RU" sz="2200" b="1" dirty="0" smtClean="0"/>
              <a:t> альтернативном докладе </a:t>
            </a:r>
            <a:r>
              <a:rPr lang="ru-RU" sz="2200" dirty="0" smtClean="0"/>
              <a:t>от Испании утверждалось следующее:</a:t>
            </a:r>
          </a:p>
          <a:p>
            <a:pPr>
              <a:defRPr/>
            </a:pPr>
            <a:endParaRPr lang="ru-RU" sz="2200" dirty="0" smtClean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200" i="1" dirty="0" smtClean="0"/>
              <a:t>Законодательство не приведено в соответствие с Конвенцией:</a:t>
            </a:r>
          </a:p>
          <a:p>
            <a:pPr lvl="2" indent="-457200">
              <a:buFont typeface="Calibri" pitchFamily="34" charset="0"/>
              <a:buChar char="×"/>
              <a:defRPr/>
            </a:pPr>
            <a:r>
              <a:rPr lang="ru-RU" sz="2200" i="1" dirty="0" smtClean="0"/>
              <a:t>нетрудоспособность - от 33 процентов инвалидности.</a:t>
            </a:r>
          </a:p>
          <a:p>
            <a:pPr>
              <a:defRPr/>
            </a:pPr>
            <a:endParaRPr lang="ru-RU" sz="2200" i="1" dirty="0" smtClean="0"/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200" i="1" dirty="0" smtClean="0"/>
              <a:t>Механизмы надзора и санкций неэффективны: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ru-RU" sz="2200" i="1" dirty="0" smtClean="0"/>
              <a:t>данные отсутствуют;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ru-RU" sz="2200" i="1" dirty="0" smtClean="0"/>
              <a:t>никаких решений по 10 жалобам;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ru-RU" sz="2200" i="1" dirty="0" smtClean="0"/>
              <a:t>отсутствует региональный охват;</a:t>
            </a:r>
          </a:p>
          <a:p>
            <a:pPr marL="914400" lvl="1" indent="-457200">
              <a:buFont typeface="Calibri" pitchFamily="34" charset="0"/>
              <a:buChar char="×"/>
              <a:defRPr/>
            </a:pPr>
            <a:r>
              <a:rPr lang="ru-RU" sz="2200" i="1" dirty="0"/>
              <a:t>о</a:t>
            </a:r>
            <a:r>
              <a:rPr lang="ru-RU" sz="2200" i="1" dirty="0" smtClean="0"/>
              <a:t>формление происходит медленно.</a:t>
            </a:r>
          </a:p>
          <a:p>
            <a:pPr marL="457200" indent="-457200">
              <a:buFont typeface="Calibri" pitchFamily="34" charset="0"/>
              <a:buChar char="×"/>
              <a:defRPr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271D53C-3F00-45C1-BC00-DC919BF95ADB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3152</TotalTime>
  <Words>604</Words>
  <Application>Microsoft Office PowerPoint</Application>
  <PresentationFormat>On-screen Show (4:3)</PresentationFormat>
  <Paragraphs>149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ＭＳ Ｐゴシック</vt:lpstr>
      <vt:lpstr>Wingdings</vt:lpstr>
      <vt:lpstr>Thème Office</vt:lpstr>
      <vt:lpstr>Представление альтернативных докладов Комитету по правам инвалидов </vt:lpstr>
      <vt:lpstr>PowerPoint Presentation</vt:lpstr>
      <vt:lpstr>Цикл представления докладов</vt:lpstr>
      <vt:lpstr>Что такое альтернативный доклад?</vt:lpstr>
      <vt:lpstr>Методология</vt:lpstr>
      <vt:lpstr>Сбор данных</vt:lpstr>
      <vt:lpstr>Пример: Недискриминация</vt:lpstr>
      <vt:lpstr>Пример: Недискриминация</vt:lpstr>
      <vt:lpstr>Пример: Недискриминация</vt:lpstr>
      <vt:lpstr>Советы по подготовке рекомендаций </vt:lpstr>
      <vt:lpstr>Пример: Рекомендации по недискриминации </vt:lpstr>
      <vt:lpstr>Структура доклада</vt:lpstr>
      <vt:lpstr>Направление доклада Комитету</vt:lpstr>
      <vt:lpstr>Последующая деятельность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236</cp:revision>
  <cp:lastPrinted>2011-10-03T12:56:56Z</cp:lastPrinted>
  <dcterms:created xsi:type="dcterms:W3CDTF">2010-05-19T14:44:31Z</dcterms:created>
  <dcterms:modified xsi:type="dcterms:W3CDTF">2015-09-30T14:13:01Z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